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63ED14-2A60-4730-8AAD-67C50D9F955F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AA978-9099-4974-88DE-95A75722F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969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6C87D3-D14F-4938-A03F-94AA30681AF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931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0EB888-0130-46FB-B195-59FBBCE0B39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778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1E628-F515-42DC-BB1F-8759933D998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766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2312DF9-D43D-44CD-B446-EC766EA131B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806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7136E-CC1D-4921-93CA-E3969EC7C32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203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1B0E5-B575-4040-846F-82EC4E5CCBA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31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E2595A-9315-4587-8BEB-EAB74700EA8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08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5D5B1-6B89-4ED9-8128-76E60219F18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578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66B49-888F-461D-9703-00764E4E44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45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4CE4B-C750-4F5D-B6AF-37EA181F871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505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0E73A7-4A45-4EB8-B42B-2CC7290FAF6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798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9899F-96C9-48D0-995F-804BF578D97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060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DF65C4E-415B-452E-891E-90D96C4B368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678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7" Type="http://schemas.openxmlformats.org/officeDocument/2006/relationships/image" Target="../media/image14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wmf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9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8.wmf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0070C0"/>
                </a:solidFill>
              </a:rPr>
              <a:t>Me </a:t>
            </a:r>
            <a:r>
              <a:rPr lang="en-US" sz="3600" dirty="0" err="1" smtClean="0">
                <a:solidFill>
                  <a:srgbClr val="0070C0"/>
                </a:solidFill>
              </a:rPr>
              <a:t>llamo</a:t>
            </a:r>
            <a:r>
              <a:rPr lang="en-US" sz="3600" dirty="0" smtClean="0">
                <a:solidFill>
                  <a:srgbClr val="0070C0"/>
                </a:solidFill>
              </a:rPr>
              <a:t> ________ </a:t>
            </a:r>
            <a:r>
              <a:rPr lang="en-US" sz="3600" dirty="0" err="1" smtClean="0">
                <a:solidFill>
                  <a:srgbClr val="0070C0"/>
                </a:solidFill>
              </a:rPr>
              <a:t>Clase</a:t>
            </a:r>
            <a:r>
              <a:rPr lang="en-US" sz="3600" dirty="0" smtClean="0">
                <a:solidFill>
                  <a:srgbClr val="0070C0"/>
                </a:solidFill>
              </a:rPr>
              <a:t> 8nh/</a:t>
            </a:r>
            <a:r>
              <a:rPr lang="en-US" sz="3600" dirty="0" err="1" smtClean="0">
                <a:solidFill>
                  <a:srgbClr val="0070C0"/>
                </a:solidFill>
              </a:rPr>
              <a:t>ih</a:t>
            </a:r>
            <a:r>
              <a:rPr lang="en-US" sz="3600" dirty="0" smtClean="0">
                <a:solidFill>
                  <a:srgbClr val="0070C0"/>
                </a:solidFill>
              </a:rPr>
              <a:t> (802)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</a:t>
            </a:r>
            <a:r>
              <a:rPr lang="en-US" sz="3600" dirty="0" err="1" smtClean="0">
                <a:solidFill>
                  <a:srgbClr val="0070C0"/>
                </a:solidFill>
              </a:rPr>
              <a:t>fecha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es</a:t>
            </a:r>
            <a:r>
              <a:rPr lang="en-US" sz="3600" dirty="0" smtClean="0">
                <a:solidFill>
                  <a:srgbClr val="0070C0"/>
                </a:solidFill>
              </a:rPr>
              <a:t> el 23 de </a:t>
            </a:r>
            <a:r>
              <a:rPr lang="en-US" sz="3600" dirty="0" err="1" smtClean="0">
                <a:solidFill>
                  <a:srgbClr val="0070C0"/>
                </a:solidFill>
              </a:rPr>
              <a:t>septiembre</a:t>
            </a:r>
            <a:r>
              <a:rPr lang="en-US" sz="3600" dirty="0" smtClean="0">
                <a:solidFill>
                  <a:srgbClr val="0070C0"/>
                </a:solidFill>
              </a:rPr>
              <a:t> del 2013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5: </a:t>
            </a:r>
            <a:r>
              <a:rPr lang="en-US" dirty="0" smtClean="0"/>
              <a:t>¿</a:t>
            </a:r>
            <a:r>
              <a:rPr lang="en-US" dirty="0" err="1" smtClean="0"/>
              <a:t>Cuantas</a:t>
            </a:r>
            <a:r>
              <a:rPr lang="en-US" dirty="0" smtClean="0"/>
              <a:t> personas hay en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familia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con la forma </a:t>
            </a:r>
            <a:r>
              <a:rPr lang="en-US" dirty="0" err="1" smtClean="0"/>
              <a:t>correcta</a:t>
            </a:r>
            <a:r>
              <a:rPr lang="en-US" dirty="0" smtClean="0"/>
              <a:t> TENER: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Marcos y Daniel _________ </a:t>
            </a:r>
            <a:r>
              <a:rPr lang="en-US" dirty="0" err="1" smtClean="0"/>
              <a:t>diez</a:t>
            </a:r>
            <a:r>
              <a:rPr lang="en-US" dirty="0" smtClean="0"/>
              <a:t> y </a:t>
            </a:r>
            <a:r>
              <a:rPr lang="en-US" dirty="0" err="1" smtClean="0"/>
              <a:t>seis</a:t>
            </a:r>
            <a:r>
              <a:rPr lang="en-US" dirty="0" smtClean="0"/>
              <a:t> </a:t>
            </a:r>
            <a:r>
              <a:rPr lang="en-US" dirty="0" err="1" smtClean="0"/>
              <a:t>años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________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libros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Gloria _________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hermanos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alumnos</a:t>
            </a:r>
            <a:r>
              <a:rPr lang="en-US" dirty="0" smtClean="0"/>
              <a:t> y </a:t>
            </a:r>
            <a:r>
              <a:rPr lang="en-US" dirty="0" err="1" smtClean="0"/>
              <a:t>yo</a:t>
            </a:r>
            <a:r>
              <a:rPr lang="en-US" dirty="0" smtClean="0"/>
              <a:t> ___________ </a:t>
            </a:r>
            <a:r>
              <a:rPr lang="en-US" dirty="0" err="1" smtClean="0"/>
              <a:t>tarea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 ________ mucho </a:t>
            </a:r>
            <a:r>
              <a:rPr lang="en-US" dirty="0" err="1" smtClean="0"/>
              <a:t>trabajo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44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Los adjetivos posesivos</a:t>
            </a:r>
            <a:br>
              <a:rPr lang="en-US" altLang="en-US">
                <a:solidFill>
                  <a:srgbClr val="FF0000"/>
                </a:solidFill>
              </a:rPr>
            </a:br>
            <a:r>
              <a:rPr lang="en-US" altLang="en-US" sz="2800" i="1">
                <a:solidFill>
                  <a:schemeClr val="tx1"/>
                </a:solidFill>
              </a:rPr>
              <a:t>(possesive adjectives)</a:t>
            </a:r>
            <a:endParaRPr lang="en-US" altLang="en-US" sz="2800">
              <a:solidFill>
                <a:schemeClr val="tx1"/>
              </a:solidFill>
            </a:endParaRP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763000" cy="1295400"/>
          </a:xfrm>
          <a:noFill/>
          <a:ln/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en-US"/>
              <a:t>A </a:t>
            </a:r>
            <a:r>
              <a:rPr lang="en-US" altLang="en-US">
                <a:solidFill>
                  <a:srgbClr val="0000FF"/>
                </a:solidFill>
              </a:rPr>
              <a:t>possessive adjective</a:t>
            </a:r>
            <a:r>
              <a:rPr lang="en-US" altLang="en-US"/>
              <a:t> tells who owns or possess something.  The </a:t>
            </a:r>
            <a:r>
              <a:rPr lang="en-US" altLang="en-US">
                <a:solidFill>
                  <a:srgbClr val="0000FF"/>
                </a:solidFill>
              </a:rPr>
              <a:t>“Adjetivos posesivos”</a:t>
            </a:r>
            <a:r>
              <a:rPr lang="en-US" altLang="en-US"/>
              <a:t> in Spanish are:</a:t>
            </a:r>
            <a:endParaRPr lang="en-US" altLang="en-US" noProof="1"/>
          </a:p>
        </p:txBody>
      </p:sp>
      <p:pic>
        <p:nvPicPr>
          <p:cNvPr id="5125" name="Picture 5" descr="i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90800"/>
            <a:ext cx="16764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you-singula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0"/>
            <a:ext cx="1905000" cy="138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h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7175"/>
            <a:ext cx="1981200" cy="144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667000"/>
            <a:ext cx="2438400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953000"/>
            <a:ext cx="19050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1295400" y="3200400"/>
            <a:ext cx="7254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</a:rPr>
              <a:t>My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1524000" y="4419600"/>
            <a:ext cx="1041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</a:rPr>
              <a:t>Your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981200" y="5181600"/>
            <a:ext cx="197485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</a:rPr>
              <a:t>His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</a:rPr>
              <a:t>Her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</a:rPr>
              <a:t>Your</a:t>
            </a:r>
            <a:r>
              <a:rPr lang="en-US" altLang="en-US" sz="2200">
                <a:solidFill>
                  <a:srgbClr val="000000"/>
                </a:solidFill>
              </a:rPr>
              <a:t> </a:t>
            </a:r>
            <a:r>
              <a:rPr lang="en-US" altLang="en-US" sz="2200" i="1">
                <a:solidFill>
                  <a:srgbClr val="000000"/>
                </a:solidFill>
              </a:rPr>
              <a:t>(polite)</a:t>
            </a:r>
            <a:endParaRPr lang="en-US" altLang="en-US" sz="3200">
              <a:solidFill>
                <a:srgbClr val="000000"/>
              </a:solidFill>
            </a:endParaRP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5867400" y="3352800"/>
            <a:ext cx="8604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</a:rPr>
              <a:t>Our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5943600" y="5364163"/>
            <a:ext cx="1195388" cy="1401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</a:rPr>
              <a:t>Their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</a:rPr>
              <a:t>Your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200" i="1">
                <a:solidFill>
                  <a:srgbClr val="000000"/>
                </a:solidFill>
              </a:rPr>
              <a:t>(pol. pl.)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2057400" y="3200400"/>
            <a:ext cx="6127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FF"/>
                </a:solidFill>
              </a:rPr>
              <a:t>Mi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2663825" y="3200400"/>
            <a:ext cx="9286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FF"/>
                </a:solidFill>
              </a:rPr>
              <a:t>/Mis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587625" y="4449763"/>
            <a:ext cx="657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FF"/>
                </a:solidFill>
              </a:rPr>
              <a:t>Tu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3141663" y="4449763"/>
            <a:ext cx="9731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FF"/>
                </a:solidFill>
              </a:rPr>
              <a:t>/Tus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2743200" y="5638800"/>
            <a:ext cx="6810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FF"/>
                </a:solidFill>
              </a:rPr>
              <a:t>Su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3352800" y="5638800"/>
            <a:ext cx="996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FF"/>
                </a:solidFill>
              </a:rPr>
              <a:t>/Sus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6781800" y="3048000"/>
            <a:ext cx="1920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FF"/>
                </a:solidFill>
              </a:rPr>
              <a:t>Nuestro/s</a:t>
            </a: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6781800" y="3611563"/>
            <a:ext cx="19208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FF"/>
                </a:solidFill>
              </a:rPr>
              <a:t>Nuestra/s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7312025" y="5745163"/>
            <a:ext cx="7937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FF"/>
                </a:solidFill>
              </a:rPr>
              <a:t>Su </a:t>
            </a:r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7921625" y="5745163"/>
            <a:ext cx="9969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FF"/>
                </a:solidFill>
              </a:rPr>
              <a:t>/Sus</a:t>
            </a:r>
          </a:p>
        </p:txBody>
      </p:sp>
    </p:spTree>
    <p:extLst>
      <p:ext uri="{BB962C8B-B14F-4D97-AF65-F5344CB8AC3E}">
        <p14:creationId xmlns:p14="http://schemas.microsoft.com/office/powerpoint/2010/main" val="164994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83058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i="1" dirty="0" err="1"/>
              <a:t>Por</a:t>
            </a:r>
            <a:r>
              <a:rPr lang="en-US" altLang="en-US" i="1" dirty="0"/>
              <a:t> </a:t>
            </a:r>
            <a:r>
              <a:rPr lang="en-US" altLang="en-US" i="1" dirty="0" err="1" smtClean="0"/>
              <a:t>ejemplo</a:t>
            </a:r>
            <a:r>
              <a:rPr lang="en-US" altLang="en-US" i="1" dirty="0" smtClean="0"/>
              <a:t>; What ‘</a:t>
            </a:r>
            <a:r>
              <a:rPr lang="en-US" altLang="en-US" i="1" dirty="0" err="1" smtClean="0"/>
              <a:t>adjetivo</a:t>
            </a:r>
            <a:r>
              <a:rPr lang="en-US" altLang="en-US" i="1" dirty="0" smtClean="0"/>
              <a:t> </a:t>
            </a:r>
            <a:r>
              <a:rPr lang="en-US" altLang="en-US" i="1" dirty="0" err="1" smtClean="0"/>
              <a:t>posesivo</a:t>
            </a:r>
            <a:r>
              <a:rPr lang="en-US" altLang="en-US" i="1" dirty="0" smtClean="0"/>
              <a:t>’ would you use?</a:t>
            </a:r>
            <a:endParaRPr lang="en-US" altLang="en-US" i="1" dirty="0"/>
          </a:p>
          <a:p>
            <a:pPr>
              <a:lnSpc>
                <a:spcPct val="90000"/>
              </a:lnSpc>
            </a:pPr>
            <a:endParaRPr lang="en-US" altLang="en-US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 dirty="0"/>
              <a:t>				  ______ primo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 dirty="0"/>
              <a:t>				  ______ </a:t>
            </a:r>
            <a:r>
              <a:rPr lang="en-US" altLang="en-US" i="1" dirty="0" err="1"/>
              <a:t>gorras</a:t>
            </a:r>
            <a:endParaRPr lang="en-US" altLang="en-US" i="1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i="1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 dirty="0"/>
              <a:t>				  ______ amigo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 dirty="0"/>
              <a:t>				  ______ </a:t>
            </a:r>
            <a:r>
              <a:rPr lang="en-US" altLang="en-US" i="1" dirty="0" err="1"/>
              <a:t>camisas</a:t>
            </a:r>
            <a:endParaRPr lang="en-US" altLang="en-US" i="1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i="1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i="1" dirty="0"/>
          </a:p>
        </p:txBody>
      </p:sp>
      <p:pic>
        <p:nvPicPr>
          <p:cNvPr id="6148" name="Picture 4" descr="i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057400"/>
            <a:ext cx="16764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you-singula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481512"/>
            <a:ext cx="1905000" cy="138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77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839200" cy="1981200"/>
          </a:xfrm>
          <a:noFill/>
          <a:ln/>
        </p:spPr>
        <p:txBody>
          <a:bodyPr/>
          <a:lstStyle/>
          <a:p>
            <a:pPr marL="609600" indent="-609600">
              <a:buFontTx/>
              <a:buAutoNum type="arabicPeriod" startAt="2"/>
            </a:pPr>
            <a:r>
              <a:rPr lang="en-US" altLang="en-US" dirty="0"/>
              <a:t>The </a:t>
            </a:r>
            <a:r>
              <a:rPr lang="en-US" altLang="en-US" dirty="0">
                <a:solidFill>
                  <a:srgbClr val="0000FF"/>
                </a:solidFill>
              </a:rPr>
              <a:t>possessive adjective</a:t>
            </a:r>
            <a:r>
              <a:rPr lang="en-US" altLang="en-US" dirty="0"/>
              <a:t> </a:t>
            </a:r>
            <a:r>
              <a:rPr lang="en-US" altLang="en-US" b="1" dirty="0">
                <a:solidFill>
                  <a:srgbClr val="0000FF"/>
                </a:solidFill>
              </a:rPr>
              <a:t>MI</a:t>
            </a:r>
            <a:r>
              <a:rPr lang="en-US" altLang="en-US" dirty="0"/>
              <a:t>, </a:t>
            </a:r>
            <a:r>
              <a:rPr lang="en-US" altLang="en-US" b="1" dirty="0">
                <a:solidFill>
                  <a:srgbClr val="0000FF"/>
                </a:solidFill>
              </a:rPr>
              <a:t>TU</a:t>
            </a:r>
            <a:r>
              <a:rPr lang="en-US" altLang="en-US" dirty="0"/>
              <a:t> and </a:t>
            </a:r>
            <a:r>
              <a:rPr lang="en-US" altLang="en-US" b="1" dirty="0">
                <a:solidFill>
                  <a:srgbClr val="0000FF"/>
                </a:solidFill>
              </a:rPr>
              <a:t>SU </a:t>
            </a:r>
            <a:r>
              <a:rPr lang="en-US" altLang="en-US" dirty="0"/>
              <a:t>have only two forms– Singular and Plural. The adjective </a:t>
            </a:r>
            <a:r>
              <a:rPr lang="en-US" altLang="en-US" b="1" dirty="0">
                <a:solidFill>
                  <a:srgbClr val="0000FF"/>
                </a:solidFill>
              </a:rPr>
              <a:t>SU</a:t>
            </a:r>
            <a:r>
              <a:rPr lang="en-US" altLang="en-US" dirty="0"/>
              <a:t> can refer to many different people.</a:t>
            </a:r>
          </a:p>
          <a:p>
            <a:pPr marL="609600" indent="-609600">
              <a:buFontTx/>
              <a:buAutoNum type="arabicPeriod" startAt="2"/>
            </a:pPr>
            <a:endParaRPr lang="en-US" altLang="en-US" dirty="0"/>
          </a:p>
          <a:p>
            <a:pPr marL="609600" indent="-609600">
              <a:buFontTx/>
              <a:buAutoNum type="arabicPeriod" startAt="2"/>
            </a:pPr>
            <a:endParaRPr lang="en-US" altLang="en-US" dirty="0"/>
          </a:p>
          <a:p>
            <a:pPr marL="609600" indent="-609600">
              <a:buFontTx/>
              <a:buAutoNum type="arabicPeriod" startAt="2"/>
            </a:pPr>
            <a:endParaRPr lang="en-US" altLang="en-US" dirty="0"/>
          </a:p>
          <a:p>
            <a:pPr marL="609600" indent="-609600">
              <a:buFontTx/>
              <a:buNone/>
            </a:pPr>
            <a:r>
              <a:rPr lang="en-US" altLang="en-US" dirty="0"/>
              <a:t>		   ______ </a:t>
            </a:r>
            <a:r>
              <a:rPr lang="en-US" altLang="en-US" dirty="0" err="1"/>
              <a:t>libro</a:t>
            </a:r>
            <a:r>
              <a:rPr lang="en-US" altLang="en-US" dirty="0"/>
              <a:t>	               _____ </a:t>
            </a:r>
            <a:r>
              <a:rPr lang="en-US" altLang="en-US" dirty="0" err="1"/>
              <a:t>clase</a:t>
            </a:r>
            <a:endParaRPr lang="en-US" altLang="en-US" dirty="0"/>
          </a:p>
          <a:p>
            <a:pPr marL="609600" indent="-609600">
              <a:buFontTx/>
              <a:buNone/>
            </a:pPr>
            <a:r>
              <a:rPr lang="en-US" altLang="en-US" dirty="0"/>
              <a:t>           ______ </a:t>
            </a:r>
            <a:r>
              <a:rPr lang="en-US" altLang="en-US" dirty="0" err="1"/>
              <a:t>zapatos</a:t>
            </a:r>
            <a:r>
              <a:rPr lang="en-US" altLang="en-US" dirty="0"/>
              <a:t>	       _____ casas</a:t>
            </a:r>
            <a:endParaRPr lang="en-US" altLang="en-US" noProof="1"/>
          </a:p>
        </p:txBody>
      </p:sp>
      <p:pic>
        <p:nvPicPr>
          <p:cNvPr id="7174" name="Picture 6" descr="h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133600"/>
            <a:ext cx="2514600" cy="183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139950"/>
            <a:ext cx="2438400" cy="177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636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609600" y="228600"/>
            <a:ext cx="8229600" cy="618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AutoNum type="arabicPeriod" startAt="3"/>
            </a:pPr>
            <a:r>
              <a:rPr lang="en-US" altLang="en-US" sz="3200">
                <a:solidFill>
                  <a:srgbClr val="000000"/>
                </a:solidFill>
              </a:rPr>
              <a:t>The </a:t>
            </a:r>
            <a:r>
              <a:rPr lang="en-US" altLang="en-US" sz="3200">
                <a:solidFill>
                  <a:srgbClr val="0000FF"/>
                </a:solidFill>
              </a:rPr>
              <a:t>possessive adjective</a:t>
            </a:r>
            <a:r>
              <a:rPr lang="en-US" altLang="en-US" sz="3200">
                <a:solidFill>
                  <a:srgbClr val="000000"/>
                </a:solidFill>
              </a:rPr>
              <a:t> </a:t>
            </a:r>
            <a:r>
              <a:rPr lang="en-US" altLang="en-US" sz="3200" b="1" u="sng">
                <a:solidFill>
                  <a:srgbClr val="0000FF"/>
                </a:solidFill>
              </a:rPr>
              <a:t>Nuestro</a:t>
            </a:r>
            <a:r>
              <a:rPr lang="en-US" altLang="en-US" sz="3200">
                <a:solidFill>
                  <a:srgbClr val="000000"/>
                </a:solidFill>
              </a:rPr>
              <a:t>, like any other adjective that ends in –O has 4 forms.	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AutoNum type="arabicPeriod" startAt="3"/>
            </a:pPr>
            <a:endParaRPr lang="en-US" altLang="en-US" sz="3200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AutoNum type="arabicPeriod" startAt="3"/>
            </a:pPr>
            <a:endParaRPr lang="en-US" altLang="en-US" sz="3200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AutoNum type="arabicPeriod" startAt="3"/>
            </a:pPr>
            <a:endParaRPr lang="en-US" altLang="en-US" sz="3200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AutoNum type="arabicPeriod" startAt="3"/>
            </a:pPr>
            <a:endParaRPr lang="en-US" altLang="en-US" sz="320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</a:rPr>
              <a:t>    ________ cuarto             _______ casa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</a:rPr>
              <a:t>    ________ cuartos           _______ plumas 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 sz="3200" noProof="1">
              <a:solidFill>
                <a:srgbClr val="000000"/>
              </a:solidFill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3600"/>
            <a:ext cx="3352800" cy="243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133600"/>
            <a:ext cx="3352800" cy="243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988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762000"/>
            <a:ext cx="8915400" cy="1447800"/>
          </a:xfrm>
        </p:spPr>
        <p:txBody>
          <a:bodyPr/>
          <a:lstStyle/>
          <a:p>
            <a:pPr algn="l">
              <a:buFontTx/>
              <a:buChar char="•"/>
            </a:pPr>
            <a:r>
              <a:rPr lang="es-ES_tradnl" altLang="en-US" sz="3600">
                <a:solidFill>
                  <a:schemeClr val="hlink"/>
                </a:solidFill>
              </a:rPr>
              <a:t> </a:t>
            </a:r>
            <a:r>
              <a:rPr lang="es-ES_tradnl" altLang="en-US" sz="3200">
                <a:solidFill>
                  <a:schemeClr val="tx1"/>
                </a:solidFill>
              </a:rPr>
              <a:t>Copia y completa la oración con el </a:t>
            </a:r>
            <a:r>
              <a:rPr lang="es-ES_tradnl" altLang="en-US" sz="3200" b="1">
                <a:solidFill>
                  <a:schemeClr val="accent2"/>
                </a:solidFill>
              </a:rPr>
              <a:t>Adjetivo Posesivo </a:t>
            </a:r>
            <a:r>
              <a:rPr lang="es-ES_tradnl" altLang="en-US" sz="3200">
                <a:solidFill>
                  <a:schemeClr val="tx1"/>
                </a:solidFill>
              </a:rPr>
              <a:t>correcto.</a:t>
            </a:r>
            <a:endParaRPr lang="es-ES_tradnl" altLang="en-US" sz="3200">
              <a:solidFill>
                <a:schemeClr val="accent2"/>
              </a:solidFill>
            </a:endParaRPr>
          </a:p>
        </p:txBody>
      </p:sp>
      <p:pic>
        <p:nvPicPr>
          <p:cNvPr id="9219" name="Picture 3" descr="i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81200"/>
            <a:ext cx="16764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276600" y="2667000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000000"/>
                </a:solidFill>
                <a:latin typeface="Times New Roman" pitchFamily="18" charset="0"/>
              </a:rPr>
              <a:t>Es _______ perro.</a:t>
            </a:r>
            <a:endParaRPr lang="en-US" altLang="en-US" sz="2800" b="1" noProof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1" name="Picture 5" descr="you-singula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429000"/>
            <a:ext cx="1905000" cy="138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276600" y="3810000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000000"/>
                </a:solidFill>
                <a:latin typeface="Times New Roman" pitchFamily="18" charset="0"/>
              </a:rPr>
              <a:t>Es _______ gato.</a:t>
            </a:r>
            <a:endParaRPr lang="en-US" altLang="en-US" sz="2800" b="1" noProof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3" name="Picture 7" descr="h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876800"/>
            <a:ext cx="1981200" cy="144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3124200" y="5486400"/>
            <a:ext cx="3581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000000"/>
                </a:solidFill>
                <a:latin typeface="Times New Roman" pitchFamily="18" charset="0"/>
              </a:rPr>
              <a:t>Es _______ sombrero.</a:t>
            </a:r>
            <a:endParaRPr lang="en-US" altLang="en-US" sz="2800" b="1" noProof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5" name="Picture 9" descr="MCj0417458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828800"/>
            <a:ext cx="1096963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MCj0436326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352800"/>
            <a:ext cx="1447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7" name="Picture 11" descr="MCj04361960000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5029200"/>
            <a:ext cx="1828800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152400" y="76200"/>
            <a:ext cx="8915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>
                <a:solidFill>
                  <a:srgbClr val="FF0000"/>
                </a:solidFill>
              </a:rPr>
              <a:t>Practica:</a:t>
            </a:r>
            <a:endParaRPr lang="es-ES_tradnl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08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33400"/>
            <a:ext cx="2362200" cy="171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505200" y="1371600"/>
            <a:ext cx="3200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000000"/>
                </a:solidFill>
                <a:latin typeface="Times New Roman" pitchFamily="18" charset="0"/>
              </a:rPr>
              <a:t>Es ________ casa.</a:t>
            </a:r>
            <a:endParaRPr lang="en-US" altLang="en-US" sz="2800" b="1" noProof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0244" name="Picture 4" descr="MCj042476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533400"/>
            <a:ext cx="153035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362200"/>
            <a:ext cx="2438400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200400" y="3048000"/>
            <a:ext cx="3429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000000"/>
                </a:solidFill>
                <a:latin typeface="Times New Roman" pitchFamily="18" charset="0"/>
              </a:rPr>
              <a:t>Es ________ abuela.</a:t>
            </a:r>
            <a:endParaRPr lang="en-US" altLang="en-US" sz="2800" b="1" noProof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0247" name="Picture 7" descr="MCj0240569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514600"/>
            <a:ext cx="1370013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i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267200"/>
            <a:ext cx="22860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NOTEBOK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495800"/>
            <a:ext cx="1244600" cy="130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2743200" y="5105400"/>
            <a:ext cx="4114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000000"/>
                </a:solidFill>
                <a:latin typeface="Times New Roman" pitchFamily="18" charset="0"/>
              </a:rPr>
              <a:t>Son_________cuadernos.</a:t>
            </a:r>
            <a:endParaRPr lang="en-US" altLang="en-US" sz="2800" b="1" noProof="1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68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DCN18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04800"/>
            <a:ext cx="1298575" cy="181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EDCN18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04800"/>
            <a:ext cx="1298575" cy="181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you-singula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33400"/>
            <a:ext cx="1981200" cy="144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h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0"/>
            <a:ext cx="22860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MCj0436157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362200"/>
            <a:ext cx="1841500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343400"/>
            <a:ext cx="2286000" cy="166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2895600" y="1295400"/>
            <a:ext cx="3276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>
                <a:solidFill>
                  <a:srgbClr val="000000"/>
                </a:solidFill>
                <a:latin typeface="Times New Roman" pitchFamily="18" charset="0"/>
              </a:rPr>
              <a:t>Son ____ lapices.</a:t>
            </a:r>
            <a:endParaRPr lang="en-US" altLang="en-US" sz="3200" b="1" noProof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3048000" y="3200400"/>
            <a:ext cx="3276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>
                <a:solidFill>
                  <a:srgbClr val="000000"/>
                </a:solidFill>
                <a:latin typeface="Times New Roman" pitchFamily="18" charset="0"/>
              </a:rPr>
              <a:t>Son ____ gatos.</a:t>
            </a:r>
            <a:endParaRPr lang="en-US" altLang="en-US" sz="3200" b="1" noProof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2133600" y="5029200"/>
            <a:ext cx="5181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>
                <a:solidFill>
                  <a:srgbClr val="000000"/>
                </a:solidFill>
                <a:latin typeface="Times New Roman" pitchFamily="18" charset="0"/>
              </a:rPr>
              <a:t>Son ________ mochilas.</a:t>
            </a:r>
            <a:endParaRPr lang="en-US" altLang="en-US" sz="3200" b="1" noProof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1280" name="Picture 16" descr="MC900290903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114800"/>
            <a:ext cx="1411288" cy="1697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1" name="Picture 17" descr="MC900290903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4876800"/>
            <a:ext cx="1411288" cy="1697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42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de los </a:t>
            </a:r>
            <a:r>
              <a:rPr lang="en-US" dirty="0" err="1" smtClean="0"/>
              <a:t>Adjetivos</a:t>
            </a:r>
            <a:r>
              <a:rPr lang="en-US" dirty="0" smtClean="0"/>
              <a:t> </a:t>
            </a:r>
            <a:r>
              <a:rPr lang="en-US" dirty="0" err="1" smtClean="0"/>
              <a:t>Posesivos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69026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232</Words>
  <Application>Microsoft Office PowerPoint</Application>
  <PresentationFormat>On-screen Show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Me llamo ________ Clase 8nh/ih (802) la fecha es el 23 de septiembre del 2013</vt:lpstr>
      <vt:lpstr>Los adjetivos posesivos (possesive adjectives)</vt:lpstr>
      <vt:lpstr>PowerPoint Presentation</vt:lpstr>
      <vt:lpstr>PowerPoint Presentation</vt:lpstr>
      <vt:lpstr>PowerPoint Presentation</vt:lpstr>
      <vt:lpstr> Copia y completa la oración con el Adjetivo Posesivo correcto.</vt:lpstr>
      <vt:lpstr>PowerPoint Presentation</vt:lpstr>
      <vt:lpstr>PowerPoint Presentation</vt:lpstr>
      <vt:lpstr>Tarea # 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10</cp:revision>
  <cp:lastPrinted>2013-09-23T20:37:06Z</cp:lastPrinted>
  <dcterms:created xsi:type="dcterms:W3CDTF">2013-09-23T12:46:49Z</dcterms:created>
  <dcterms:modified xsi:type="dcterms:W3CDTF">2013-09-30T21:32:40Z</dcterms:modified>
</cp:coreProperties>
</file>